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7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0" d="100"/>
          <a:sy n="60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F00F3-14DD-43BF-B5B8-542E36F50A85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663EF-B4B1-49A5-B32D-FD1F71A9C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4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78EA8A-6522-4990-B515-969C907F7A44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78852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CCE30-8B97-A26F-5ECC-266B47AC7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BB684-556A-3559-49D3-62C3C7B8D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83441-CBC5-9252-6C05-27771AD32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C3EE6-5D6C-B22B-768D-348DCEB7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E312F-1B25-4677-148B-6256199D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6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97BF-D517-8AD4-CF9F-AD9C9C31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8039B-D4C6-83E0-2F29-0C0B82AAE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C5292-1108-C8C8-4CF8-739F4D2DA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C8BE-BD1C-3144-4CBD-B18099EE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2BE66-224B-1F8F-9FF6-CA9E68E70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16B3-3EAB-8829-BE45-212DB1580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81F8B-1191-DB25-EE2D-31B24BF0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2B6FA-698E-0A15-E0BF-509C9AB9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84D20-D8BF-D585-60E1-7AF0CE76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F0A30-C35E-00D7-CDBF-D5060EE0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4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9B53A-97AB-C34A-0963-50991B610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E50FB-CC74-D51A-C992-30FF862AF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551FA-5CBA-BE10-3CF8-BE66A0760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40469-F455-D055-5033-EA03010F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88D99-C38E-737F-C6F6-F362DAAD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1077A-67C3-58E0-5891-6E447ED4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21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269BD-FCF4-F9E7-70F1-53C52563B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0D903-EE5D-0247-0672-7C84D1C52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F1920-6A88-6290-388C-3ACCD4976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298C5-FF07-C318-0B8A-3311E98E7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17F7D6-F9AD-4B2D-45B0-D00E26355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5EB65B-2F32-856B-2B53-B0793C30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22E23A-1F92-88D9-4644-FFABE117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07929-C38A-F499-FDD7-BD0E9998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2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5598-9732-3013-BA8E-AEA4527B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8C1A28-EDE7-418C-A48E-02F77820F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9BD2AF-83B5-8748-5E02-26738CB5D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A1636-AA7C-4D3C-E4A4-F290AAA0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3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ED9074-3D62-A624-3F84-4C6CADB6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B6C17E-184B-88BB-8C47-642DEE1D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EAC57-0E3E-D55D-5DE1-3E4C7EE8E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2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10F9-511A-A549-7331-486300C85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79EDD-7B19-0B58-69EF-934F38029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08450-50F3-9FB4-9E25-1EDFEDC38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1FD9B-188B-6C63-2B4E-32FFB3DA1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26D9E-AC4D-AAB4-13F2-73BC9579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F72A0-22EE-E3D6-6DC8-FA20CD21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3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87BE-1A2A-9FDA-82AD-D9951EE4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EE05C-D3F5-C5E5-0A96-76B52302A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22F6F-7002-A91C-648E-C578FDD72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F9DB0-692C-A4A0-8173-D72E2CEDC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4785C-256E-E33B-3A64-17C6328F5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29E1A-C575-3EC0-6B41-4EF077BD7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3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4CCC-2735-BDE8-3C54-30A5A524C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FA0FC0-B72C-201D-E23A-742462621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9E981-1E0D-16FC-8ABE-4810BBCE4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2F253-AB6A-0BAC-E9B4-E2856C4E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0B367-BD65-75C5-BD48-769FFD30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7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05BABC-D2A7-23FF-7315-2177F4431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2061A-3D66-1D26-0383-AA2918622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0DA49-0907-3172-B337-23392E8E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2DE03-C182-6417-9486-8421E485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1E5BF-5139-C2B1-B615-5A552609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02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609599" y="838200"/>
            <a:ext cx="10972800" cy="55595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Box 44"/>
          <p:cNvSpPr txBox="1">
            <a:spLocks noChangeArrowheads="1"/>
          </p:cNvSpPr>
          <p:nvPr userDrawn="1"/>
        </p:nvSpPr>
        <p:spPr bwMode="auto">
          <a:xfrm>
            <a:off x="10871200" y="6510404"/>
            <a:ext cx="101600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ja-JP" sz="1200" b="0" dirty="0">
                <a:solidFill>
                  <a:schemeClr val="bg1"/>
                </a:solidFill>
                <a:ea typeface="ＭＳ Ｐゴシック" pitchFamily="50" charset="-128"/>
              </a:rPr>
              <a:t>Page </a:t>
            </a:r>
            <a:fld id="{032EE007-7F05-48DE-8A90-62481044B1DE}" type="slidenum">
              <a:rPr lang="en-US" altLang="ja-JP" sz="1200" b="0" smtClean="0">
                <a:solidFill>
                  <a:schemeClr val="bg1"/>
                </a:solidFill>
                <a:ea typeface="ＭＳ Ｐゴシック" pitchFamily="50" charset="-128"/>
              </a:rPr>
              <a:pPr algn="r">
                <a:defRPr/>
              </a:pPr>
              <a:t>‹#›</a:t>
            </a:fld>
            <a:endParaRPr lang="en-US" altLang="ja-JP" sz="1200" b="0" dirty="0">
              <a:solidFill>
                <a:schemeClr val="bg1"/>
              </a:solidFill>
              <a:ea typeface="ＭＳ Ｐゴシック" pitchFamily="5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F080C2-3DC4-4294-8784-00878705E662}"/>
              </a:ext>
            </a:extLst>
          </p:cNvPr>
          <p:cNvSpPr txBox="1"/>
          <p:nvPr userDrawn="1"/>
        </p:nvSpPr>
        <p:spPr>
          <a:xfrm>
            <a:off x="4511116" y="6519691"/>
            <a:ext cx="3338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Operations Management: Excellence in Execution</a:t>
            </a:r>
          </a:p>
        </p:txBody>
      </p:sp>
    </p:spTree>
    <p:extLst>
      <p:ext uri="{BB962C8B-B14F-4D97-AF65-F5344CB8AC3E}">
        <p14:creationId xmlns:p14="http://schemas.microsoft.com/office/powerpoint/2010/main" val="405244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BEBEA-B37D-9791-DBE3-1A1DD774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BAE02-2AD3-BC97-738A-5ED1F5B1F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9B012-F129-6498-EC22-37ADB46F4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8EB95-1DDA-4BF7-9ACE-1C421A11139C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E0DA0-4D22-C912-54F6-B279A828D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E6C6D-C588-87D5-32FF-250E0DF6D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03B66-5CA8-409F-AF9D-C54B0B858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3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7C5112C-FC9F-D099-5D83-E5B2772F2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024998"/>
              </p:ext>
            </p:extLst>
          </p:nvPr>
        </p:nvGraphicFramePr>
        <p:xfrm>
          <a:off x="1" y="2819400"/>
          <a:ext cx="12191999" cy="402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17600">
                  <a:extLst>
                    <a:ext uri="{9D8B030D-6E8A-4147-A177-3AD203B41FA5}">
                      <a16:colId xmlns:a16="http://schemas.microsoft.com/office/drawing/2014/main" val="154139488"/>
                    </a:ext>
                  </a:extLst>
                </a:gridCol>
                <a:gridCol w="5384800">
                  <a:extLst>
                    <a:ext uri="{9D8B030D-6E8A-4147-A177-3AD203B41FA5}">
                      <a16:colId xmlns:a16="http://schemas.microsoft.com/office/drawing/2014/main" val="74688904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358493517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5927351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35496447"/>
                    </a:ext>
                  </a:extLst>
                </a:gridCol>
                <a:gridCol w="1320799">
                  <a:extLst>
                    <a:ext uri="{9D8B030D-6E8A-4147-A177-3AD203B41FA5}">
                      <a16:colId xmlns:a16="http://schemas.microsoft.com/office/drawing/2014/main" val="574430813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en-US" sz="2100" dirty="0"/>
                        <a:t>Step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Description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Owner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Start Date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End Date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Status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259556714"/>
                  </a:ext>
                </a:extLst>
              </a:tr>
              <a:tr h="4470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b="1" dirty="0"/>
                        <a:t>PLAN</a:t>
                      </a:r>
                    </a:p>
                  </a:txBody>
                  <a:tcPr marL="121920" marR="121920" marT="60960" marB="609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1. Understand the </a:t>
                      </a:r>
                      <a:r>
                        <a:rPr lang="en-US" sz="2100" b="1" dirty="0"/>
                        <a:t>Current Situation</a:t>
                      </a:r>
                      <a:r>
                        <a:rPr lang="en-US" sz="2100" dirty="0"/>
                        <a:t>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036057780"/>
                  </a:ext>
                </a:extLst>
              </a:tr>
              <a:tr h="447040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2. Define the </a:t>
                      </a:r>
                      <a:r>
                        <a:rPr lang="en-US" sz="2100" b="1" dirty="0"/>
                        <a:t>Problem Statement</a:t>
                      </a:r>
                      <a:r>
                        <a:rPr lang="en-US" sz="2100" dirty="0"/>
                        <a:t>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0921482"/>
                  </a:ext>
                </a:extLst>
              </a:tr>
              <a:tr h="447040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3. Create an </a:t>
                      </a:r>
                      <a:r>
                        <a:rPr lang="en-US" sz="2100" b="1" dirty="0"/>
                        <a:t>Action Plan</a:t>
                      </a:r>
                      <a:r>
                        <a:rPr lang="en-US" sz="2100" dirty="0"/>
                        <a:t>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72658389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/>
                        <a:t>DO</a:t>
                      </a:r>
                    </a:p>
                  </a:txBody>
                  <a:tcPr marL="121920" marR="121920" marT="60960" marB="6096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4. Execute the Plan</a:t>
                      </a:r>
                      <a:r>
                        <a:rPr lang="en-US" sz="2100" dirty="0"/>
                        <a:t>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98208781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/>
                        <a:t>CHECK</a:t>
                      </a:r>
                    </a:p>
                  </a:txBody>
                  <a:tcPr marL="121920" marR="121920" marT="60960" marB="609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5. Check the Effectiveness </a:t>
                      </a:r>
                      <a:r>
                        <a:rPr lang="en-US" sz="2100" dirty="0"/>
                        <a:t>of the action taken.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59627507"/>
                  </a:ext>
                </a:extLst>
              </a:tr>
              <a:tr h="4470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b="1" dirty="0"/>
                        <a:t>ACT</a:t>
                      </a:r>
                    </a:p>
                  </a:txBody>
                  <a:tcPr marL="121920" marR="121920" marT="60960" marB="6096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6. Go to Step 3 if actions are not effective.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70033811"/>
                  </a:ext>
                </a:extLst>
              </a:tr>
              <a:tr h="447040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7. </a:t>
                      </a:r>
                      <a:r>
                        <a:rPr lang="en-US" sz="2100" b="1" dirty="0"/>
                        <a:t>Standardize</a:t>
                      </a:r>
                      <a:r>
                        <a:rPr lang="en-US" sz="2100" dirty="0"/>
                        <a:t> if actions are effective.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69855410"/>
                  </a:ext>
                </a:extLst>
              </a:tr>
              <a:tr h="447040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8. </a:t>
                      </a:r>
                      <a:r>
                        <a:rPr lang="en-US" sz="2100" b="1" dirty="0"/>
                        <a:t>Celebrate</a:t>
                      </a:r>
                      <a:r>
                        <a:rPr lang="en-US" sz="2100" dirty="0"/>
                        <a:t> &amp; Re-start the Cycle.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551163932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F0E4974-92B3-4816-0FB1-19D8E4B21202}"/>
              </a:ext>
            </a:extLst>
          </p:cNvPr>
          <p:cNvGraphicFramePr>
            <a:graphicFrameLocks noGrp="1"/>
          </p:cNvGraphicFramePr>
          <p:nvPr/>
        </p:nvGraphicFramePr>
        <p:xfrm>
          <a:off x="0" y="584200"/>
          <a:ext cx="12192000" cy="2235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02400">
                  <a:extLst>
                    <a:ext uri="{9D8B030D-6E8A-4147-A177-3AD203B41FA5}">
                      <a16:colId xmlns:a16="http://schemas.microsoft.com/office/drawing/2014/main" val="172941506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800385506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489409872"/>
                    </a:ext>
                  </a:extLst>
                </a:gridCol>
              </a:tblGrid>
              <a:tr h="447040">
                <a:tc gridSpan="3">
                  <a:txBody>
                    <a:bodyPr/>
                    <a:lstStyle/>
                    <a:p>
                      <a:r>
                        <a:rPr lang="en-US" sz="2100" dirty="0">
                          <a:solidFill>
                            <a:schemeClr val="tx1"/>
                          </a:solidFill>
                        </a:rPr>
                        <a:t>Project Title        :</a:t>
                      </a:r>
                    </a:p>
                  </a:txBody>
                  <a:tcPr marL="121920" marR="121920" marT="60960" marB="6096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648285"/>
                  </a:ext>
                </a:extLst>
              </a:tr>
              <a:tr h="447040">
                <a:tc gridSpan="3">
                  <a:txBody>
                    <a:bodyPr/>
                    <a:lstStyle/>
                    <a:p>
                      <a:r>
                        <a:rPr lang="en-US" sz="2100" b="1" dirty="0"/>
                        <a:t>Project Goal        :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61602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r>
                        <a:rPr lang="en-US" sz="2100" b="1" dirty="0"/>
                        <a:t>Project Duration: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Kick-off Date: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 b="1" dirty="0"/>
                        <a:t>Sunset Date: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099734837"/>
                  </a:ext>
                </a:extLst>
              </a:tr>
              <a:tr h="447040">
                <a:tc gridSpan="3">
                  <a:txBody>
                    <a:bodyPr/>
                    <a:lstStyle/>
                    <a:p>
                      <a:pPr algn="l"/>
                      <a:r>
                        <a:rPr lang="en-US" sz="2100" b="1" dirty="0"/>
                        <a:t>Team Leader       :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12576"/>
                  </a:ext>
                </a:extLst>
              </a:tr>
              <a:tr h="447040">
                <a:tc gridSpan="3">
                  <a:txBody>
                    <a:bodyPr/>
                    <a:lstStyle/>
                    <a:p>
                      <a:r>
                        <a:rPr lang="en-US" sz="2100" b="1" dirty="0"/>
                        <a:t>Team Members  :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1674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847BC5F-93C9-3722-DEAD-F08C84CBFAC2}"/>
              </a:ext>
            </a:extLst>
          </p:cNvPr>
          <p:cNvSpPr txBox="1"/>
          <p:nvPr/>
        </p:nvSpPr>
        <p:spPr>
          <a:xfrm flipH="1">
            <a:off x="0" y="1"/>
            <a:ext cx="12192000" cy="564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67" b="1" dirty="0">
                <a:solidFill>
                  <a:schemeClr val="bg1"/>
                </a:solidFill>
              </a:rPr>
              <a:t>EMPLOYEE ENGAGEMENT AND CONTINUOUS IMPROVEMENT PROGRAM</a:t>
            </a:r>
          </a:p>
        </p:txBody>
      </p:sp>
    </p:spTree>
    <p:extLst>
      <p:ext uri="{BB962C8B-B14F-4D97-AF65-F5344CB8AC3E}">
        <p14:creationId xmlns:p14="http://schemas.microsoft.com/office/powerpoint/2010/main" val="1136132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105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Baracinas</dc:creator>
  <cp:lastModifiedBy>Cesar Baracinas</cp:lastModifiedBy>
  <cp:revision>1</cp:revision>
  <dcterms:created xsi:type="dcterms:W3CDTF">2023-09-04T02:25:52Z</dcterms:created>
  <dcterms:modified xsi:type="dcterms:W3CDTF">2025-03-18T16:15:41Z</dcterms:modified>
</cp:coreProperties>
</file>